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  <p15:guide id="3" orient="horz" pos="463" userDrawn="1">
          <p15:clr>
            <a:srgbClr val="747775"/>
          </p15:clr>
        </p15:guide>
        <p15:guide id="4" pos="317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  <p:guide orient="horz" pos="463"/>
        <p:guide pos="3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651ca35bf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651ca35bf_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5651e47f8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5651e47f8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5651e47f8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5651e47f8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5715d1a983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5715d1a983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5715d1a983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5715d1a983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549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0" y="4438185"/>
            <a:ext cx="1750742" cy="36427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32B8C4-BE03-2379-781B-02EDFF2653C0}"/>
              </a:ext>
            </a:extLst>
          </p:cNvPr>
          <p:cNvSpPr txBox="1"/>
          <p:nvPr/>
        </p:nvSpPr>
        <p:spPr>
          <a:xfrm>
            <a:off x="2286000" y="1600569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3200" b="1" dirty="0">
                <a:solidFill>
                  <a:schemeClr val="tx1"/>
                </a:solidFill>
                <a:latin typeface="+mj-ea"/>
                <a:ea typeface="+mj-ea"/>
              </a:rPr>
              <a:t>해외카드 심사 안내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-3337" y="9239"/>
            <a:ext cx="2055162" cy="4924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2000" b="1" dirty="0">
                <a:latin typeface="+mj-ea"/>
                <a:ea typeface="+mj-ea"/>
              </a:rPr>
              <a:t>1. </a:t>
            </a:r>
            <a:r>
              <a:rPr lang="en-US" altLang="ko" sz="2000" b="1" dirty="0">
                <a:latin typeface="+mj-ea"/>
                <a:ea typeface="+mj-ea"/>
              </a:rPr>
              <a:t> </a:t>
            </a:r>
            <a:r>
              <a:rPr lang="ko" sz="2000" b="1" dirty="0">
                <a:solidFill>
                  <a:srgbClr val="424242"/>
                </a:solidFill>
                <a:highlight>
                  <a:srgbClr val="FFFFFF"/>
                </a:highlight>
                <a:latin typeface="+mj-ea"/>
                <a:ea typeface="+mj-ea"/>
              </a:rPr>
              <a:t>사이트 </a:t>
            </a:r>
            <a:r>
              <a:rPr lang="ko-KR" altLang="en-US" sz="2000" b="1" dirty="0">
                <a:solidFill>
                  <a:srgbClr val="424242"/>
                </a:solidFill>
                <a:highlight>
                  <a:srgbClr val="FFFFFF"/>
                </a:highlight>
                <a:latin typeface="+mj-ea"/>
                <a:ea typeface="+mj-ea"/>
              </a:rPr>
              <a:t>준비</a:t>
            </a:r>
            <a:endParaRPr sz="2000" b="1" dirty="0">
              <a:latin typeface="+mj-ea"/>
              <a:ea typeface="+mj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B0F426-00CE-3148-BE1A-37AA0D1B58BF}"/>
              </a:ext>
            </a:extLst>
          </p:cNvPr>
          <p:cNvSpPr txBox="1"/>
          <p:nvPr/>
        </p:nvSpPr>
        <p:spPr>
          <a:xfrm>
            <a:off x="408875" y="623502"/>
            <a:ext cx="867422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400" b="1" dirty="0">
                <a:latin typeface="+mn-ea"/>
                <a:ea typeface="+mn-ea"/>
              </a:rPr>
              <a:t>① </a:t>
            </a:r>
            <a:r>
              <a:rPr lang="en-US" altLang="ko-KR" sz="1400" b="1" dirty="0">
                <a:latin typeface="+mn-ea"/>
                <a:ea typeface="+mn-ea"/>
              </a:rPr>
              <a:t>TEST URL</a:t>
            </a:r>
            <a:r>
              <a:rPr lang="ko-KR" altLang="en-US" sz="1400" b="1" dirty="0">
                <a:latin typeface="+mn-ea"/>
                <a:ea typeface="+mn-ea"/>
              </a:rPr>
              <a:t>로는 심사가 불가합니다</a:t>
            </a:r>
            <a:r>
              <a:rPr lang="en-US" altLang="ko-KR" sz="1400" b="1" dirty="0">
                <a:latin typeface="+mn-ea"/>
                <a:ea typeface="+mn-ea"/>
              </a:rPr>
              <a:t>. </a:t>
            </a:r>
            <a:r>
              <a:rPr lang="ko-KR" altLang="en-US" sz="1400" b="1" dirty="0">
                <a:latin typeface="+mn-ea"/>
                <a:ea typeface="+mn-ea"/>
              </a:rPr>
              <a:t>반드시</a:t>
            </a:r>
            <a:r>
              <a:rPr lang="en-US" altLang="ko-KR" sz="1400" b="1" dirty="0">
                <a:latin typeface="+mn-ea"/>
                <a:ea typeface="+mn-ea"/>
              </a:rPr>
              <a:t>, </a:t>
            </a:r>
            <a:r>
              <a:rPr lang="ko-KR" altLang="en-US" sz="1400" b="1" dirty="0">
                <a:latin typeface="+mn-ea"/>
                <a:ea typeface="+mn-ea"/>
              </a:rPr>
              <a:t>실제 </a:t>
            </a:r>
            <a:r>
              <a:rPr lang="en-US" altLang="ko-KR" sz="1400" b="1" dirty="0">
                <a:latin typeface="+mn-ea"/>
                <a:ea typeface="+mn-ea"/>
              </a:rPr>
              <a:t>Live</a:t>
            </a:r>
            <a:r>
              <a:rPr lang="ko-KR" altLang="en-US" sz="1400" b="1" dirty="0">
                <a:latin typeface="+mn-ea"/>
                <a:ea typeface="+mn-ea"/>
              </a:rPr>
              <a:t>될 </a:t>
            </a:r>
            <a:r>
              <a:rPr lang="en-US" altLang="ko-KR" sz="1400" b="1" dirty="0">
                <a:latin typeface="+mn-ea"/>
                <a:ea typeface="+mn-ea"/>
              </a:rPr>
              <a:t>URL</a:t>
            </a:r>
            <a:r>
              <a:rPr lang="ko-KR" altLang="en-US" sz="1400" b="1" dirty="0">
                <a:latin typeface="+mn-ea"/>
                <a:ea typeface="+mn-ea"/>
              </a:rPr>
              <a:t> 사이트 준비가 되어야 심사가 가능합니다</a:t>
            </a:r>
            <a:r>
              <a:rPr lang="en-US" altLang="ko-KR" sz="1400" b="1" dirty="0">
                <a:latin typeface="+mn-ea"/>
                <a:ea typeface="+mn-ea"/>
              </a:rPr>
              <a:t>.</a:t>
            </a: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400" b="1" dirty="0">
                <a:latin typeface="+mn-ea"/>
                <a:ea typeface="+mn-ea"/>
              </a:rPr>
              <a:t>    ※ </a:t>
            </a:r>
            <a:r>
              <a:rPr lang="ko-KR" altLang="en-US" sz="1400" b="1" dirty="0">
                <a:latin typeface="+mn-ea"/>
                <a:ea typeface="+mn-ea"/>
              </a:rPr>
              <a:t>일반 로그인이 불가한 회원제 사이트인 경우</a:t>
            </a:r>
            <a:r>
              <a:rPr lang="en-US" altLang="ko-KR" sz="1400" b="1" dirty="0">
                <a:latin typeface="+mn-ea"/>
                <a:ea typeface="+mn-ea"/>
              </a:rPr>
              <a:t>, </a:t>
            </a:r>
            <a:r>
              <a:rPr lang="ko-KR" altLang="en-US" sz="1400" b="1" dirty="0">
                <a:latin typeface="+mn-ea"/>
                <a:ea typeface="+mn-ea"/>
              </a:rPr>
              <a:t>심사를 위하여 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ID/PW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를 보내주셔야 합니다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.</a:t>
            </a:r>
            <a:endParaRPr lang="ko-KR" altLang="en-US" sz="1400" b="1" dirty="0">
              <a:latin typeface="+mn-ea"/>
              <a:ea typeface="+mn-ea"/>
            </a:endParaRP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ko-KR" altLang="en-US" sz="1400" b="1" dirty="0">
              <a:latin typeface="+mn-ea"/>
              <a:ea typeface="+mn-ea"/>
            </a:endParaRP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400" b="1" dirty="0">
                <a:latin typeface="+mn-ea"/>
                <a:ea typeface="+mn-ea"/>
              </a:rPr>
              <a:t>②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사이트 하단에 사업자등록증 내용과 동일한 상호명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사업자명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사업자번호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사업장주소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대표자명이 기재되어 있어야 합니다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.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불일치하거나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누락된 경우 심사가 거절될 수 있습니다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.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 </a:t>
            </a:r>
            <a:endParaRPr lang="en-US" altLang="ko-KR" sz="1400" b="1" dirty="0" smtClean="0">
              <a:solidFill>
                <a:schemeClr val="dk1"/>
              </a:solidFill>
              <a:latin typeface="+mn-ea"/>
              <a:ea typeface="+mn-ea"/>
            </a:endParaRP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ko-KR" sz="1400" b="1" dirty="0" smtClean="0">
              <a:solidFill>
                <a:schemeClr val="dk1"/>
              </a:solidFill>
              <a:latin typeface="+mn-ea"/>
              <a:ea typeface="+mn-ea"/>
            </a:endParaRPr>
          </a:p>
          <a:p>
            <a:pPr marL="216000" lvl="0" indent="-3960000">
              <a:lnSpc>
                <a:spcPts val="2200"/>
              </a:lnSpc>
            </a:pPr>
            <a:r>
              <a:rPr lang="ko-KR" altLang="en-US" b="1" dirty="0">
                <a:latin typeface="+mn-ea"/>
              </a:rPr>
              <a:t>③ </a:t>
            </a:r>
            <a:r>
              <a:rPr lang="ko-KR" altLang="en-US" b="1" dirty="0" smtClean="0">
                <a:solidFill>
                  <a:schemeClr val="dk1"/>
                </a:solidFill>
                <a:latin typeface="+mn-ea"/>
                <a:ea typeface="+mn-ea"/>
              </a:rPr>
              <a:t>해외 사업자는 심사 불가합니다</a:t>
            </a:r>
            <a:r>
              <a:rPr lang="en-US" altLang="ko-KR" b="1" dirty="0">
                <a:solidFill>
                  <a:schemeClr val="dk1"/>
                </a:solidFill>
                <a:latin typeface="+mn-ea"/>
                <a:ea typeface="+mn-ea"/>
              </a:rPr>
              <a:t>.</a:t>
            </a:r>
            <a:endParaRPr lang="ko-KR" altLang="en-US" sz="1400" b="1" dirty="0">
              <a:solidFill>
                <a:schemeClr val="dk1"/>
              </a:solidFill>
              <a:latin typeface="+mn-ea"/>
              <a:ea typeface="+mn-ea"/>
            </a:endParaRP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ko-KR" b="1" dirty="0">
              <a:solidFill>
                <a:schemeClr val="dk1"/>
              </a:solidFill>
              <a:latin typeface="+mn-ea"/>
              <a:ea typeface="+mn-ea"/>
            </a:endParaRP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b="1" dirty="0" smtClean="0">
                <a:latin typeface="+mn-ea"/>
                <a:ea typeface="+mn-ea"/>
              </a:rPr>
              <a:t>④</a:t>
            </a:r>
            <a:r>
              <a:rPr lang="ko-KR" altLang="en-US" sz="1400" b="1" dirty="0" smtClean="0">
                <a:solidFill>
                  <a:schemeClr val="dk1"/>
                </a:solidFill>
                <a:latin typeface="+mn-ea"/>
                <a:ea typeface="+mn-ea"/>
              </a:rPr>
              <a:t>이용약관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내에 취소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환불규정이 명시되어야 있어야 합니다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.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특히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유의업종에 해당하는 경우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취소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환불 규정에 따라 심사가 거절될 수 있습니다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.</a:t>
            </a: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b="1" dirty="0">
                <a:solidFill>
                  <a:schemeClr val="dk1"/>
                </a:solidFill>
                <a:latin typeface="+mn-ea"/>
                <a:ea typeface="+mn-ea"/>
              </a:rPr>
              <a:t>    - </a:t>
            </a:r>
            <a:r>
              <a:rPr lang="ko-KR" altLang="en-US" b="1" dirty="0">
                <a:solidFill>
                  <a:schemeClr val="dk1"/>
                </a:solidFill>
                <a:latin typeface="+mn-ea"/>
                <a:ea typeface="+mn-ea"/>
              </a:rPr>
              <a:t>실물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 상품의 경우 배송기간과 환불 정책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" altLang="ko-KR" sz="1400" b="1" dirty="0"/>
              <a:t>비</a:t>
            </a:r>
            <a:r>
              <a:rPr lang="en-US" altLang="ko" sz="1400" b="1" dirty="0"/>
              <a:t> </a:t>
            </a:r>
            <a:r>
              <a:rPr lang="ko" altLang="ko-KR" sz="1400" b="1" dirty="0"/>
              <a:t>실물 상품(컨텐츠 등)의 경우 서비스 제공 기간과 환불 정책</a:t>
            </a:r>
            <a:r>
              <a:rPr lang="ko-KR" altLang="en-US" sz="1400" b="1" dirty="0"/>
              <a:t>이 명시되어야 합니다</a:t>
            </a:r>
            <a:r>
              <a:rPr lang="en-US" altLang="ko-KR" sz="1400" b="1" dirty="0"/>
              <a:t>.</a:t>
            </a:r>
            <a:endParaRPr lang="ko-KR" altLang="en-US" sz="14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2C48DD8D-15E5-4B54-A9B5-DAED0849C861}"/>
              </a:ext>
            </a:extLst>
          </p:cNvPr>
          <p:cNvGrpSpPr/>
          <p:nvPr/>
        </p:nvGrpSpPr>
        <p:grpSpPr>
          <a:xfrm>
            <a:off x="4931871" y="602166"/>
            <a:ext cx="3922198" cy="3308195"/>
            <a:chOff x="3575850" y="490400"/>
            <a:chExt cx="5568151" cy="4838699"/>
          </a:xfrm>
        </p:grpSpPr>
        <p:pic>
          <p:nvPicPr>
            <p:cNvPr id="68" name="Google Shape;68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575850" y="490400"/>
              <a:ext cx="5568151" cy="48386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0" name="Google Shape;70;p15"/>
            <p:cNvSpPr/>
            <p:nvPr/>
          </p:nvSpPr>
          <p:spPr>
            <a:xfrm>
              <a:off x="5622675" y="3596075"/>
              <a:ext cx="765000" cy="290100"/>
            </a:xfrm>
            <a:prstGeom prst="rect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5"/>
            <p:cNvSpPr/>
            <p:nvPr/>
          </p:nvSpPr>
          <p:spPr>
            <a:xfrm>
              <a:off x="8316600" y="3596075"/>
              <a:ext cx="827400" cy="290100"/>
            </a:xfrm>
            <a:prstGeom prst="rect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Google Shape;60;p14">
            <a:extLst>
              <a:ext uri="{FF2B5EF4-FFF2-40B4-BE49-F238E27FC236}">
                <a16:creationId xmlns:a16="http://schemas.microsoft.com/office/drawing/2014/main" id="{BDC99CEB-79A3-F7B1-01BE-DFEA60822F9D}"/>
              </a:ext>
            </a:extLst>
          </p:cNvPr>
          <p:cNvSpPr txBox="1"/>
          <p:nvPr/>
        </p:nvSpPr>
        <p:spPr>
          <a:xfrm>
            <a:off x="-3338" y="9239"/>
            <a:ext cx="2025426" cy="4924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" sz="2000" b="1" dirty="0">
                <a:latin typeface="+mj-ea"/>
                <a:ea typeface="+mj-ea"/>
              </a:rPr>
              <a:t>2</a:t>
            </a:r>
            <a:r>
              <a:rPr lang="ko" sz="2000" b="1" dirty="0">
                <a:latin typeface="+mj-ea"/>
                <a:ea typeface="+mj-ea"/>
              </a:rPr>
              <a:t>. </a:t>
            </a:r>
            <a:r>
              <a:rPr lang="en-US" altLang="ko" sz="2000" b="1" dirty="0">
                <a:latin typeface="+mj-ea"/>
                <a:ea typeface="+mj-ea"/>
              </a:rPr>
              <a:t> </a:t>
            </a:r>
            <a:r>
              <a:rPr lang="ko-KR" altLang="en-US" sz="2000" b="1" dirty="0">
                <a:latin typeface="+mj-ea"/>
                <a:ea typeface="+mj-ea"/>
              </a:rPr>
              <a:t>상품 등록</a:t>
            </a:r>
            <a:endParaRPr sz="2000" b="1" dirty="0">
              <a:latin typeface="+mj-ea"/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C62D70-8F43-D45A-F3FA-FB7A937D9CD9}"/>
              </a:ext>
            </a:extLst>
          </p:cNvPr>
          <p:cNvSpPr txBox="1"/>
          <p:nvPr/>
        </p:nvSpPr>
        <p:spPr>
          <a:xfrm>
            <a:off x="416312" y="681807"/>
            <a:ext cx="5345152" cy="907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400" b="1" dirty="0">
                <a:latin typeface="+mn-ea"/>
                <a:ea typeface="+mn-ea"/>
              </a:rPr>
              <a:t>① </a:t>
            </a:r>
            <a:r>
              <a:rPr lang="ko-KR" altLang="en-US" b="1" dirty="0">
                <a:latin typeface="+mn-ea"/>
                <a:ea typeface="+mn-ea"/>
              </a:rPr>
              <a:t>판매 상품이 최소 </a:t>
            </a:r>
            <a:r>
              <a:rPr lang="en-US" altLang="ko-KR" b="1" dirty="0">
                <a:latin typeface="+mn-ea"/>
                <a:ea typeface="+mn-ea"/>
              </a:rPr>
              <a:t>2</a:t>
            </a:r>
            <a:r>
              <a:rPr lang="ko-KR" altLang="en-US" b="1" dirty="0">
                <a:latin typeface="+mn-ea"/>
                <a:ea typeface="+mn-ea"/>
              </a:rPr>
              <a:t>개 이상 등록되어 있어야 합니다</a:t>
            </a:r>
            <a:r>
              <a:rPr lang="en-US" altLang="ko-KR" b="1" dirty="0">
                <a:latin typeface="+mn-ea"/>
                <a:ea typeface="+mn-ea"/>
              </a:rPr>
              <a:t>.</a:t>
            </a: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ko-KR" altLang="en-US" sz="1400" b="1" dirty="0">
              <a:latin typeface="+mn-ea"/>
              <a:ea typeface="+mn-ea"/>
            </a:endParaRP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400" b="1" dirty="0">
                <a:latin typeface="+mn-ea"/>
                <a:ea typeface="+mn-ea"/>
              </a:rPr>
              <a:t>② 판매 가격과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통화가 기재되어 있어야 합니다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. </a:t>
            </a:r>
            <a:endParaRPr lang="ko-KR" altLang="en-US" sz="14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7037" y="1206421"/>
            <a:ext cx="4423314" cy="35365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60;p14">
            <a:extLst>
              <a:ext uri="{FF2B5EF4-FFF2-40B4-BE49-F238E27FC236}">
                <a16:creationId xmlns:a16="http://schemas.microsoft.com/office/drawing/2014/main" id="{FBA6ABFB-2E88-F7E8-1218-80E69F439FA1}"/>
              </a:ext>
            </a:extLst>
          </p:cNvPr>
          <p:cNvSpPr txBox="1"/>
          <p:nvPr/>
        </p:nvSpPr>
        <p:spPr>
          <a:xfrm>
            <a:off x="-3338" y="9239"/>
            <a:ext cx="8989800" cy="4924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" sz="2000" b="1" dirty="0">
                <a:latin typeface="+mj-ea"/>
                <a:ea typeface="+mj-ea"/>
              </a:rPr>
              <a:t>3</a:t>
            </a:r>
            <a:r>
              <a:rPr lang="ko" sz="2000" b="1" dirty="0">
                <a:latin typeface="+mj-ea"/>
                <a:ea typeface="+mj-ea"/>
              </a:rPr>
              <a:t>. </a:t>
            </a:r>
            <a:r>
              <a:rPr lang="en-US" altLang="ko" sz="2000" b="1" dirty="0">
                <a:latin typeface="+mj-ea"/>
                <a:ea typeface="+mj-ea"/>
              </a:rPr>
              <a:t> </a:t>
            </a:r>
            <a:r>
              <a:rPr lang="ko-KR" altLang="en-US" sz="2000" b="1" dirty="0">
                <a:latin typeface="+mj-ea"/>
                <a:ea typeface="+mj-ea"/>
              </a:rPr>
              <a:t>결제 페이지</a:t>
            </a:r>
            <a:endParaRPr sz="2000" b="1" dirty="0">
              <a:latin typeface="+mj-ea"/>
              <a:ea typeface="+mj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EBB180-D9B9-1A2E-F4F3-EFCE0329E861}"/>
              </a:ext>
            </a:extLst>
          </p:cNvPr>
          <p:cNvSpPr txBox="1"/>
          <p:nvPr/>
        </p:nvSpPr>
        <p:spPr>
          <a:xfrm>
            <a:off x="312233" y="735013"/>
            <a:ext cx="8674229" cy="343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400" b="1" dirty="0">
                <a:latin typeface="+mn-ea"/>
                <a:ea typeface="+mn-ea"/>
              </a:rPr>
              <a:t>① 상품의 결제 페이지가 연동되어 </a:t>
            </a:r>
            <a:r>
              <a:rPr lang="ko-KR" altLang="en-US" b="1" dirty="0">
                <a:latin typeface="+mn-ea"/>
                <a:ea typeface="+mn-ea"/>
              </a:rPr>
              <a:t>있어야 심사가 가능합니다</a:t>
            </a:r>
            <a:r>
              <a:rPr lang="en-US" altLang="ko-KR" b="1" dirty="0">
                <a:latin typeface="+mn-ea"/>
                <a:ea typeface="+mn-ea"/>
              </a:rPr>
              <a:t>.</a:t>
            </a:r>
            <a:endParaRPr lang="ko-KR" altLang="en-US" sz="14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149475" y="114300"/>
            <a:ext cx="2453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60;p14">
            <a:extLst>
              <a:ext uri="{FF2B5EF4-FFF2-40B4-BE49-F238E27FC236}">
                <a16:creationId xmlns:a16="http://schemas.microsoft.com/office/drawing/2014/main" id="{0FE02EB3-60FE-76C1-4457-3EE55A2C5F16}"/>
              </a:ext>
            </a:extLst>
          </p:cNvPr>
          <p:cNvSpPr txBox="1"/>
          <p:nvPr/>
        </p:nvSpPr>
        <p:spPr>
          <a:xfrm>
            <a:off x="-3338" y="9239"/>
            <a:ext cx="8989800" cy="4924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" sz="2000" b="1" dirty="0">
                <a:latin typeface="+mj-ea"/>
                <a:ea typeface="+mj-ea"/>
              </a:rPr>
              <a:t>4</a:t>
            </a:r>
            <a:r>
              <a:rPr lang="ko" sz="2000" b="1" dirty="0">
                <a:latin typeface="+mj-ea"/>
                <a:ea typeface="+mj-ea"/>
              </a:rPr>
              <a:t>. </a:t>
            </a:r>
            <a:r>
              <a:rPr lang="en-US" altLang="ko" sz="2000" b="1" dirty="0">
                <a:latin typeface="+mj-ea"/>
                <a:ea typeface="+mj-ea"/>
              </a:rPr>
              <a:t> </a:t>
            </a:r>
            <a:r>
              <a:rPr lang="ko-KR" altLang="en-US" sz="2000" b="1" dirty="0">
                <a:latin typeface="+mj-ea"/>
                <a:ea typeface="+mj-ea"/>
              </a:rPr>
              <a:t>심사 시 유의 사항</a:t>
            </a:r>
            <a:endParaRPr sz="2000" b="1" dirty="0">
              <a:latin typeface="+mj-ea"/>
              <a:ea typeface="+mj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798692-BE23-6916-8B25-066FFDA336EF}"/>
              </a:ext>
            </a:extLst>
          </p:cNvPr>
          <p:cNvSpPr txBox="1"/>
          <p:nvPr/>
        </p:nvSpPr>
        <p:spPr>
          <a:xfrm>
            <a:off x="408876" y="623503"/>
            <a:ext cx="865561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400" b="1" dirty="0">
                <a:latin typeface="+mn-ea"/>
                <a:ea typeface="+mn-ea"/>
              </a:rPr>
              <a:t>① </a:t>
            </a:r>
            <a:r>
              <a:rPr lang="ko-KR" altLang="en-US" sz="1400" b="1" dirty="0" smtClean="0">
                <a:latin typeface="+mn-ea"/>
                <a:ea typeface="+mn-ea"/>
              </a:rPr>
              <a:t>아래의 금지 </a:t>
            </a:r>
            <a:r>
              <a:rPr lang="ko-KR" altLang="en-US" sz="1400" b="1" dirty="0">
                <a:latin typeface="+mn-ea"/>
                <a:ea typeface="+mn-ea"/>
              </a:rPr>
              <a:t>업종은 </a:t>
            </a:r>
            <a:r>
              <a:rPr lang="ko-KR" altLang="en-US" sz="1400" b="1" dirty="0" smtClean="0">
                <a:latin typeface="+mn-ea"/>
                <a:ea typeface="+mn-ea"/>
              </a:rPr>
              <a:t>심사 진행이 불가합니다</a:t>
            </a:r>
            <a:r>
              <a:rPr lang="en-US" altLang="ko-KR" sz="1400" b="1" dirty="0" smtClean="0">
                <a:latin typeface="+mn-ea"/>
                <a:ea typeface="+mn-ea"/>
              </a:rPr>
              <a:t>.</a:t>
            </a:r>
            <a:endParaRPr lang="en-US" altLang="ko-KR" b="1" dirty="0">
              <a:solidFill>
                <a:schemeClr val="dk1"/>
              </a:solidFill>
              <a:latin typeface="+mn-ea"/>
              <a:ea typeface="+mn-ea"/>
            </a:endParaRP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ko-KR" sz="1400" b="1" dirty="0">
              <a:solidFill>
                <a:schemeClr val="dk1"/>
              </a:solidFill>
              <a:latin typeface="+mn-ea"/>
              <a:ea typeface="+mn-ea"/>
            </a:endParaRP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ko-KR" altLang="en-US" sz="1400" b="1" dirty="0">
              <a:latin typeface="+mn-ea"/>
              <a:ea typeface="+mn-ea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737417"/>
              </p:ext>
            </p:extLst>
          </p:nvPr>
        </p:nvGraphicFramePr>
        <p:xfrm>
          <a:off x="735498" y="1006722"/>
          <a:ext cx="7182680" cy="40884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39077">
                  <a:extLst>
                    <a:ext uri="{9D8B030D-6E8A-4147-A177-3AD203B41FA5}">
                      <a16:colId xmlns:a16="http://schemas.microsoft.com/office/drawing/2014/main" val="1288543648"/>
                    </a:ext>
                  </a:extLst>
                </a:gridCol>
                <a:gridCol w="5943603">
                  <a:extLst>
                    <a:ext uri="{9D8B030D-6E8A-4147-A177-3AD203B41FA5}">
                      <a16:colId xmlns:a16="http://schemas.microsoft.com/office/drawing/2014/main" val="1580735728"/>
                    </a:ext>
                  </a:extLst>
                </a:gridCol>
              </a:tblGrid>
              <a:tr h="3121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  <a:endParaRPr lang="ko-KR" altLang="en-US" sz="1000" b="1" i="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주요 </a:t>
                      </a:r>
                      <a:r>
                        <a:rPr lang="ko-KR" altLang="en-US" sz="1000" b="1" i="0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금지업종</a:t>
                      </a:r>
                      <a:endParaRPr lang="ko-KR" altLang="en-US" sz="1000" b="1" i="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437287"/>
                  </a:ext>
                </a:extLst>
              </a:tr>
              <a:tr h="2933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컨텐츠</a:t>
                      </a:r>
                      <a:endParaRPr lang="ko-KR" altLang="en-US" sz="1000" b="0" i="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성인 콘텐츠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※ </a:t>
                      </a:r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청소년 유해 사이트 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구독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비디오 스트리밍 등 포함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0" i="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343469"/>
                  </a:ext>
                </a:extLst>
              </a:tr>
              <a:tr h="293361"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서비스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만남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+mn-ea"/>
                        </a:rPr>
                        <a:t>주선업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채팅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+mn-ea"/>
                        </a:rPr>
                        <a:t>폰팅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 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51320"/>
                  </a:ext>
                </a:extLst>
              </a:tr>
              <a:tr h="293361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회원간 디지털 파일 공유 서비스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개인간 제공 수수료 지급 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118832"/>
                  </a:ext>
                </a:extLst>
              </a:tr>
              <a:tr h="293361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구매자가 거절할 수 없는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“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네거티브 옵션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”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의 구독 서비스 판매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352582"/>
                  </a:ext>
                </a:extLst>
              </a:tr>
              <a:tr h="293361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게임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도박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도박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경매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토토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랜덤박스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도박성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758574"/>
                  </a:ext>
                </a:extLst>
              </a:tr>
              <a:tr h="273090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유료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참가자간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경쟁에 따른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게임머니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획득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733066"/>
                  </a:ext>
                </a:extLst>
              </a:tr>
              <a:tr h="2762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아웃바운드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아웃바운드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텔레마케팅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통한 제품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서비스 판매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556004"/>
                  </a:ext>
                </a:extLst>
              </a:tr>
              <a:tr h="293361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암호화폐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금융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+mn-ea"/>
                        </a:rPr>
                        <a:t>암호화폐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 관련 업종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구매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입금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ICO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740608"/>
                  </a:ext>
                </a:extLst>
              </a:tr>
              <a:tr h="293361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금융상품 판매 업종 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중계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투자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427691"/>
                  </a:ext>
                </a:extLst>
              </a:tr>
              <a:tr h="2933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의약품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처방약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렌즈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/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안경 판매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830194"/>
                  </a:ext>
                </a:extLst>
              </a:tr>
              <a:tr h="2933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담배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마약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담배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전자담배 등 흡연자 용품과 같은 담배 기반 제품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마약류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010965"/>
                  </a:ext>
                </a:extLst>
              </a:tr>
              <a:tr h="293361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상기 외 사회통념 상 거래 제한이 필요하다고 판단되는 업종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075423"/>
                  </a:ext>
                </a:extLst>
              </a:tr>
              <a:tr h="293361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각 국가별 전자 상거래 판매 불가 상품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906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7808" y="532009"/>
            <a:ext cx="8269356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0" indent="-3960000">
              <a:lnSpc>
                <a:spcPts val="2200"/>
              </a:lnSpc>
            </a:pPr>
            <a:r>
              <a:rPr lang="ko-KR" altLang="en-US" b="1" dirty="0">
                <a:latin typeface="+mn-ea"/>
              </a:rPr>
              <a:t>② </a:t>
            </a:r>
            <a:r>
              <a:rPr lang="ko-KR" altLang="en-US" b="1" dirty="0">
                <a:solidFill>
                  <a:schemeClr val="dk1"/>
                </a:solidFill>
                <a:latin typeface="+mn-ea"/>
              </a:rPr>
              <a:t>유의 업종은 심사 시 추가 서류를 요구할 수 있으며</a:t>
            </a:r>
            <a:r>
              <a:rPr lang="en-US" altLang="ko-KR" b="1" dirty="0">
                <a:solidFill>
                  <a:schemeClr val="dk1"/>
                </a:solidFill>
                <a:latin typeface="+mn-ea"/>
              </a:rPr>
              <a:t>, </a:t>
            </a:r>
            <a:r>
              <a:rPr lang="ko-KR" altLang="en-US" b="1" dirty="0">
                <a:solidFill>
                  <a:schemeClr val="dk1"/>
                </a:solidFill>
                <a:latin typeface="+mn-ea"/>
              </a:rPr>
              <a:t>제출하더라도 </a:t>
            </a:r>
            <a:r>
              <a:rPr lang="ko-KR" altLang="en-US" b="1" dirty="0" err="1">
                <a:solidFill>
                  <a:schemeClr val="dk1"/>
                </a:solidFill>
                <a:latin typeface="+mn-ea"/>
              </a:rPr>
              <a:t>결제사</a:t>
            </a:r>
            <a:r>
              <a:rPr lang="ko-KR" altLang="en-US" b="1" dirty="0">
                <a:solidFill>
                  <a:schemeClr val="dk1"/>
                </a:solidFill>
                <a:latin typeface="+mn-ea"/>
              </a:rPr>
              <a:t> 정책에 따라 심사가 거절될 수 있습니다</a:t>
            </a:r>
            <a:r>
              <a:rPr lang="en-US" altLang="ko-KR" b="1" dirty="0">
                <a:solidFill>
                  <a:schemeClr val="dk1"/>
                </a:solidFill>
                <a:latin typeface="+mn-ea"/>
              </a:rPr>
              <a:t>.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752419"/>
              </p:ext>
            </p:extLst>
          </p:nvPr>
        </p:nvGraphicFramePr>
        <p:xfrm>
          <a:off x="675864" y="1188599"/>
          <a:ext cx="7182680" cy="38121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39077">
                  <a:extLst>
                    <a:ext uri="{9D8B030D-6E8A-4147-A177-3AD203B41FA5}">
                      <a16:colId xmlns:a16="http://schemas.microsoft.com/office/drawing/2014/main" val="1288543648"/>
                    </a:ext>
                  </a:extLst>
                </a:gridCol>
                <a:gridCol w="5943603">
                  <a:extLst>
                    <a:ext uri="{9D8B030D-6E8A-4147-A177-3AD203B41FA5}">
                      <a16:colId xmlns:a16="http://schemas.microsoft.com/office/drawing/2014/main" val="1580735728"/>
                    </a:ext>
                  </a:extLst>
                </a:gridCol>
              </a:tblGrid>
              <a:tr h="3121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  <a:endParaRPr lang="ko-KR" altLang="en-US" sz="1000" b="1" i="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주요 </a:t>
                      </a:r>
                      <a:r>
                        <a:rPr lang="ko-KR" altLang="en-US" sz="1000" b="1" i="0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유의업종</a:t>
                      </a:r>
                      <a:endParaRPr lang="ko-KR" altLang="en-US" sz="1000" b="1" i="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437287"/>
                  </a:ext>
                </a:extLst>
              </a:tr>
              <a:tr h="2933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저작권</a:t>
                      </a:r>
                      <a:endParaRPr lang="ko-KR" altLang="en-US" sz="1000" b="0" i="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저작권</a:t>
                      </a:r>
                      <a:endParaRPr lang="ko-KR" altLang="en-US" sz="1000" b="0" i="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493247"/>
                  </a:ext>
                </a:extLst>
              </a:tr>
              <a:tr h="293361"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환금성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충전</a:t>
                      </a:r>
                      <a:endParaRPr lang="ko-KR" altLang="en-US" sz="1000" b="0" i="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충전</a:t>
                      </a:r>
                      <a:endParaRPr lang="ko-KR" altLang="en-US" sz="1000" b="0" i="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343469"/>
                  </a:ext>
                </a:extLst>
              </a:tr>
              <a:tr h="293361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환금성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상품권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+mn-ea"/>
                        </a:rPr>
                        <a:t>기프티콘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 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endParaRPr lang="ko-KR" altLang="en-US" sz="1000" b="0" i="0" baseline="0" dirty="0" smtClean="0"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925396"/>
                  </a:ext>
                </a:extLst>
              </a:tr>
              <a:tr h="293361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선불카드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(USIM,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+mn-ea"/>
                        </a:rPr>
                        <a:t>티머니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 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)]</a:t>
                      </a:r>
                      <a:endParaRPr lang="ko-KR" altLang="en-US" sz="1000" b="0" i="0" baseline="0" dirty="0" smtClean="0"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870499"/>
                  </a:ext>
                </a:extLst>
              </a:tr>
              <a:tr h="2933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오픈마켓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오픈마켓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유사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플랫폼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51320"/>
                  </a:ext>
                </a:extLst>
              </a:tr>
              <a:tr h="2933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저당권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저당권 이슈 상품</a:t>
                      </a:r>
                      <a:endParaRPr lang="ko-KR" altLang="en-US" sz="1000" b="0" i="0" baseline="0" dirty="0" smtClean="0"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580629"/>
                  </a:ext>
                </a:extLst>
              </a:tr>
              <a:tr h="2933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중고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모조품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중고 상품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모조품</a:t>
                      </a:r>
                      <a:endParaRPr lang="ko-KR" altLang="en-US" sz="1000" b="0" i="0" baseline="0" dirty="0" smtClean="0"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12416"/>
                  </a:ext>
                </a:extLst>
              </a:tr>
              <a:tr h="293361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판매단가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판매단가가 낮은 제품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(1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만원 이하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endParaRPr lang="ko-KR" altLang="en-US" sz="1000" b="0" i="0" baseline="0" dirty="0" smtClean="0"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118832"/>
                  </a:ext>
                </a:extLst>
              </a:tr>
              <a:tr h="293361">
                <a:tc vMerge="1">
                  <a:txBody>
                    <a:bodyPr/>
                    <a:lstStyle/>
                    <a:p>
                      <a:pPr latinLnBrk="1"/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판매단가 높은 상품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352582"/>
                  </a:ext>
                </a:extLst>
              </a:tr>
              <a:tr h="2730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의료기기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의료기기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필러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보톡스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+mn-ea"/>
                        </a:rPr>
                        <a:t>리도카인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주사기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733066"/>
                  </a:ext>
                </a:extLst>
              </a:tr>
              <a:tr h="2933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항공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티켓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구매 시점과 서비스 제공 기간에 차이가 있는 상품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항공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티켓 판매 등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endParaRPr lang="ko-KR" altLang="en-US" sz="1000" b="0" i="0" baseline="0" dirty="0" smtClean="0"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740608"/>
                  </a:ext>
                </a:extLst>
              </a:tr>
              <a:tr h="2933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상기 외 </a:t>
                      </a:r>
                      <a:r>
                        <a:rPr lang="ko-KR" altLang="en-US" sz="1000" b="0" i="0" baseline="0" dirty="0" err="1" smtClean="0">
                          <a:latin typeface="맑은 고딕" panose="020B0503020000020004" pitchFamily="50" charset="-127"/>
                          <a:ea typeface="+mn-ea"/>
                        </a:rPr>
                        <a:t>브랜드사</a:t>
                      </a:r>
                      <a:r>
                        <a:rPr lang="en-US" altLang="ko-KR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/</a:t>
                      </a:r>
                      <a:r>
                        <a:rPr lang="ko-KR" altLang="en-US" sz="1000" b="0" i="0" baseline="0" dirty="0" smtClean="0">
                          <a:latin typeface="맑은 고딕" panose="020B0503020000020004" pitchFamily="50" charset="-127"/>
                          <a:ea typeface="+mn-ea"/>
                        </a:rPr>
                        <a:t>카드사 정책 상 제한되는 유의 업종</a:t>
                      </a:r>
                      <a:endParaRPr lang="ko-KR" altLang="en-US" sz="1000" b="0" i="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726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48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149475" y="114300"/>
            <a:ext cx="2453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60;p14">
            <a:extLst>
              <a:ext uri="{FF2B5EF4-FFF2-40B4-BE49-F238E27FC236}">
                <a16:creationId xmlns:a16="http://schemas.microsoft.com/office/drawing/2014/main" id="{0FE02EB3-60FE-76C1-4457-3EE55A2C5F16}"/>
              </a:ext>
            </a:extLst>
          </p:cNvPr>
          <p:cNvSpPr txBox="1"/>
          <p:nvPr/>
        </p:nvSpPr>
        <p:spPr>
          <a:xfrm>
            <a:off x="-3338" y="9239"/>
            <a:ext cx="8989800" cy="4924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" sz="2000" b="1" dirty="0">
                <a:latin typeface="+mj-ea"/>
                <a:ea typeface="+mj-ea"/>
              </a:rPr>
              <a:t>4</a:t>
            </a:r>
            <a:r>
              <a:rPr lang="ko" sz="2000" b="1" dirty="0">
                <a:latin typeface="+mj-ea"/>
                <a:ea typeface="+mj-ea"/>
              </a:rPr>
              <a:t>. </a:t>
            </a:r>
            <a:r>
              <a:rPr lang="en-US" altLang="ko" sz="2000" b="1" dirty="0">
                <a:latin typeface="+mj-ea"/>
                <a:ea typeface="+mj-ea"/>
              </a:rPr>
              <a:t> </a:t>
            </a:r>
            <a:r>
              <a:rPr lang="ko-KR" altLang="en-US" sz="2000" b="1" dirty="0">
                <a:latin typeface="+mj-ea"/>
                <a:ea typeface="+mj-ea"/>
              </a:rPr>
              <a:t>심사 시 유의 사항 </a:t>
            </a:r>
            <a:r>
              <a:rPr lang="en-US" altLang="ko-KR" sz="2000" b="1" dirty="0">
                <a:latin typeface="+mj-ea"/>
                <a:ea typeface="+mj-ea"/>
              </a:rPr>
              <a:t>(</a:t>
            </a:r>
            <a:r>
              <a:rPr lang="ko-KR" altLang="en-US" sz="2000" b="1" dirty="0">
                <a:latin typeface="+mj-ea"/>
                <a:ea typeface="+mj-ea"/>
              </a:rPr>
              <a:t>계속</a:t>
            </a:r>
            <a:r>
              <a:rPr lang="en-US" altLang="ko-KR" sz="2000" b="1" dirty="0">
                <a:latin typeface="+mj-ea"/>
                <a:ea typeface="+mj-ea"/>
              </a:rPr>
              <a:t>)</a:t>
            </a:r>
            <a:endParaRPr sz="2000" b="1" dirty="0">
              <a:latin typeface="+mj-ea"/>
              <a:ea typeface="+mj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798692-BE23-6916-8B25-066FFDA336EF}"/>
              </a:ext>
            </a:extLst>
          </p:cNvPr>
          <p:cNvSpPr txBox="1"/>
          <p:nvPr/>
        </p:nvSpPr>
        <p:spPr>
          <a:xfrm>
            <a:off x="408875" y="623502"/>
            <a:ext cx="867422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400" b="1" dirty="0">
                <a:latin typeface="+mn-ea"/>
                <a:ea typeface="+mn-ea"/>
              </a:rPr>
              <a:t>③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심사 진행 중 사이트 하단의 사업자 정보와 판매상품 변동 사항이 있을 경우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, </a:t>
            </a:r>
            <a:r>
              <a:rPr lang="ko-KR" altLang="en-US" sz="1400" b="1" dirty="0">
                <a:solidFill>
                  <a:schemeClr val="dk1"/>
                </a:solidFill>
                <a:latin typeface="+mn-ea"/>
                <a:ea typeface="+mn-ea"/>
              </a:rPr>
              <a:t>심사가 거절될 수 있습니다</a:t>
            </a:r>
            <a:r>
              <a:rPr lang="en-US" altLang="ko-KR" sz="1400" b="1" dirty="0">
                <a:solidFill>
                  <a:schemeClr val="dk1"/>
                </a:solidFill>
                <a:latin typeface="+mn-ea"/>
                <a:ea typeface="+mn-ea"/>
              </a:rPr>
              <a:t>.</a:t>
            </a:r>
          </a:p>
          <a:p>
            <a:pPr marL="216000" indent="-3960000">
              <a:lnSpc>
                <a:spcPts val="2200"/>
              </a:lnSpc>
            </a:pPr>
            <a:endParaRPr lang="ko-KR" altLang="en-US" b="1" dirty="0">
              <a:latin typeface="+mn-ea"/>
              <a:ea typeface="+mn-ea"/>
            </a:endParaRPr>
          </a:p>
          <a:p>
            <a:pPr marL="216000" indent="-3960000">
              <a:lnSpc>
                <a:spcPts val="2200"/>
              </a:lnSpc>
            </a:pPr>
            <a:r>
              <a:rPr lang="ko-KR" altLang="en-US" b="1" dirty="0">
                <a:latin typeface="+mn-ea"/>
                <a:ea typeface="+mn-ea"/>
              </a:rPr>
              <a:t>④ 심사 승인 후 사이트 모니터링 시에 최초 심사 시의 사업자정보와 판매 상품 변동 사항이 있을 경우 거래 거절 등 서비스 이용에 제한을 받을 수 있습니다</a:t>
            </a:r>
            <a:r>
              <a:rPr lang="en-US" altLang="ko-KR" b="1" dirty="0">
                <a:latin typeface="+mn-ea"/>
                <a:ea typeface="+mn-ea"/>
              </a:rPr>
              <a:t>.</a:t>
            </a:r>
            <a:endParaRPr lang="ko-KR" altLang="en-US" b="1" dirty="0">
              <a:latin typeface="+mn-ea"/>
              <a:ea typeface="+mn-ea"/>
            </a:endParaRPr>
          </a:p>
          <a:p>
            <a:pPr marL="216000" indent="-3960000">
              <a:lnSpc>
                <a:spcPts val="2200"/>
              </a:lnSpc>
            </a:pPr>
            <a:endParaRPr lang="ko-KR" altLang="en-US" b="1" dirty="0">
              <a:latin typeface="+mn-ea"/>
              <a:ea typeface="+mn-ea"/>
            </a:endParaRPr>
          </a:p>
          <a:p>
            <a:pPr marL="216000" indent="-3960000">
              <a:lnSpc>
                <a:spcPts val="2200"/>
              </a:lnSpc>
            </a:pPr>
            <a:r>
              <a:rPr lang="ko-KR" altLang="en-US" b="1" dirty="0">
                <a:latin typeface="+mn-ea"/>
                <a:ea typeface="+mn-ea"/>
              </a:rPr>
              <a:t>⑤ 특정기간</a:t>
            </a:r>
            <a:r>
              <a:rPr lang="en-US" altLang="ko-KR" b="1" dirty="0">
                <a:latin typeface="+mn-ea"/>
                <a:ea typeface="+mn-ea"/>
              </a:rPr>
              <a:t>(1</a:t>
            </a:r>
            <a:r>
              <a:rPr lang="ko-KR" altLang="en-US" b="1" dirty="0">
                <a:latin typeface="+mn-ea"/>
                <a:ea typeface="+mn-ea"/>
              </a:rPr>
              <a:t>년 이상</a:t>
            </a:r>
            <a:r>
              <a:rPr lang="en-US" altLang="ko-KR" b="1" dirty="0">
                <a:latin typeface="+mn-ea"/>
                <a:ea typeface="+mn-ea"/>
              </a:rPr>
              <a:t>) </a:t>
            </a:r>
            <a:r>
              <a:rPr lang="ko-KR" altLang="en-US" b="1" dirty="0">
                <a:latin typeface="+mn-ea"/>
                <a:ea typeface="+mn-ea"/>
              </a:rPr>
              <a:t>결제가 없는 경우 해지될 수 있습니다</a:t>
            </a:r>
            <a:r>
              <a:rPr lang="en-US" altLang="ko-KR" b="1" dirty="0" smtClean="0">
                <a:latin typeface="+mn-ea"/>
                <a:ea typeface="+mn-ea"/>
              </a:rPr>
              <a:t>.</a:t>
            </a:r>
          </a:p>
          <a:p>
            <a:pPr marL="216000" indent="-3960000">
              <a:lnSpc>
                <a:spcPts val="2200"/>
              </a:lnSpc>
            </a:pPr>
            <a:endParaRPr lang="en-US" altLang="ko-KR" b="1" dirty="0">
              <a:latin typeface="+mn-ea"/>
              <a:ea typeface="+mn-ea"/>
            </a:endParaRPr>
          </a:p>
          <a:p>
            <a:pPr marL="216000" indent="-3960000">
              <a:lnSpc>
                <a:spcPts val="2200"/>
              </a:lnSpc>
            </a:pPr>
            <a:r>
              <a:rPr lang="ko-KR" altLang="en-US" b="1" dirty="0" smtClean="0">
                <a:latin typeface="+mn-ea"/>
                <a:ea typeface="+mn-ea"/>
              </a:rPr>
              <a:t>⑥심사 기간은 상기 사이트 보완 완료 후 </a:t>
            </a:r>
            <a:r>
              <a:rPr lang="en-US" altLang="ko-KR" b="1" dirty="0" smtClean="0">
                <a:latin typeface="+mn-ea"/>
                <a:ea typeface="+mn-ea"/>
              </a:rPr>
              <a:t>2</a:t>
            </a:r>
            <a:r>
              <a:rPr lang="ko-KR" altLang="en-US" b="1" dirty="0" smtClean="0">
                <a:latin typeface="+mn-ea"/>
                <a:ea typeface="+mn-ea"/>
              </a:rPr>
              <a:t>주에서 </a:t>
            </a:r>
            <a:r>
              <a:rPr lang="en-US" altLang="ko-KR" b="1" dirty="0" smtClean="0">
                <a:latin typeface="+mn-ea"/>
                <a:ea typeface="+mn-ea"/>
              </a:rPr>
              <a:t>4</a:t>
            </a:r>
            <a:r>
              <a:rPr lang="ko-KR" altLang="en-US" b="1" dirty="0" smtClean="0">
                <a:latin typeface="+mn-ea"/>
                <a:ea typeface="+mn-ea"/>
              </a:rPr>
              <a:t>주 소요 됩니다</a:t>
            </a:r>
            <a:r>
              <a:rPr lang="en-US" altLang="ko-KR" b="1" dirty="0" smtClean="0">
                <a:latin typeface="+mn-ea"/>
                <a:ea typeface="+mn-ea"/>
              </a:rPr>
              <a:t>.</a:t>
            </a:r>
          </a:p>
          <a:p>
            <a:pPr marL="216000" indent="-3960000">
              <a:lnSpc>
                <a:spcPts val="2200"/>
              </a:lnSpc>
            </a:pPr>
            <a:r>
              <a:rPr lang="en-US" altLang="ko-KR" b="1" dirty="0" smtClean="0">
                <a:latin typeface="+mn-ea"/>
                <a:ea typeface="+mn-ea"/>
              </a:rPr>
              <a:t>※ </a:t>
            </a:r>
            <a:r>
              <a:rPr lang="ko-KR" altLang="en-US" b="1" dirty="0" smtClean="0">
                <a:latin typeface="+mn-ea"/>
                <a:ea typeface="+mn-ea"/>
              </a:rPr>
              <a:t>업종 </a:t>
            </a:r>
            <a:r>
              <a:rPr lang="ko-KR" altLang="en-US" b="1" dirty="0">
                <a:latin typeface="+mn-ea"/>
                <a:ea typeface="+mn-ea"/>
              </a:rPr>
              <a:t>및 서비스 제공 방식에 따라 </a:t>
            </a:r>
            <a:r>
              <a:rPr lang="ko-KR" altLang="en-US" b="1" dirty="0" err="1">
                <a:latin typeface="+mn-ea"/>
                <a:ea typeface="+mn-ea"/>
              </a:rPr>
              <a:t>매입사에</a:t>
            </a:r>
            <a:r>
              <a:rPr lang="ko-KR" altLang="en-US" b="1" dirty="0">
                <a:latin typeface="+mn-ea"/>
                <a:ea typeface="+mn-ea"/>
              </a:rPr>
              <a:t> 별도 협의가 필요할 수 있으며</a:t>
            </a:r>
            <a:r>
              <a:rPr lang="en-US" altLang="ko-KR" b="1" dirty="0">
                <a:latin typeface="+mn-ea"/>
                <a:ea typeface="+mn-ea"/>
              </a:rPr>
              <a:t>, </a:t>
            </a:r>
            <a:endParaRPr lang="en-US" altLang="ko-KR" b="1" dirty="0" smtClean="0">
              <a:latin typeface="+mn-ea"/>
              <a:ea typeface="+mn-ea"/>
            </a:endParaRPr>
          </a:p>
          <a:p>
            <a:pPr marL="216000" indent="-3960000">
              <a:lnSpc>
                <a:spcPts val="2200"/>
              </a:lnSpc>
            </a:pPr>
            <a:r>
              <a:rPr lang="en-US" altLang="ko-KR" b="1" dirty="0">
                <a:latin typeface="+mn-ea"/>
                <a:ea typeface="+mn-ea"/>
              </a:rPr>
              <a:t> </a:t>
            </a:r>
            <a:r>
              <a:rPr lang="en-US" altLang="ko-KR" b="1" dirty="0" smtClean="0">
                <a:latin typeface="+mn-ea"/>
                <a:ea typeface="+mn-ea"/>
              </a:rPr>
              <a:t>  </a:t>
            </a:r>
            <a:r>
              <a:rPr lang="ko-KR" altLang="en-US" b="1" dirty="0" smtClean="0">
                <a:latin typeface="+mn-ea"/>
                <a:ea typeface="+mn-ea"/>
              </a:rPr>
              <a:t>심사 </a:t>
            </a:r>
            <a:r>
              <a:rPr lang="ko-KR" altLang="en-US" b="1" dirty="0">
                <a:latin typeface="+mn-ea"/>
                <a:ea typeface="+mn-ea"/>
              </a:rPr>
              <a:t>기간이 추가 소요될 수 있습니다</a:t>
            </a:r>
            <a:r>
              <a:rPr lang="en-US" altLang="ko-KR" b="1" dirty="0">
                <a:latin typeface="+mn-ea"/>
                <a:ea typeface="+mn-ea"/>
              </a:rPr>
              <a:t>.</a:t>
            </a:r>
            <a:endParaRPr lang="ko-KR" altLang="en-US" b="1" dirty="0">
              <a:latin typeface="+mn-ea"/>
              <a:ea typeface="+mn-ea"/>
            </a:endParaRPr>
          </a:p>
          <a:p>
            <a:pPr marL="216000" lvl="0" indent="-3960000" algn="l" rtl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ko-KR" altLang="en-US" sz="14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59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538</Words>
  <Application>Microsoft Office PowerPoint</Application>
  <PresentationFormat>화면 슬라이드 쇼(16:9)</PresentationFormat>
  <Paragraphs>76</Paragraphs>
  <Slides>7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Simple Light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3-21-046</dc:creator>
  <cp:lastModifiedBy>3-21-046</cp:lastModifiedBy>
  <cp:revision>13</cp:revision>
  <dcterms:modified xsi:type="dcterms:W3CDTF">2023-07-05T07:24:26Z</dcterms:modified>
</cp:coreProperties>
</file>